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6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407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4430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56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1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0C4F-7666-4F47-BCF0-23550F0B3AA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1449" y="3852745"/>
            <a:ext cx="7909264" cy="2334991"/>
          </a:xfrm>
        </p:spPr>
        <p:txBody>
          <a:bodyPr>
            <a:normAutofit/>
          </a:bodyPr>
          <a:lstStyle/>
          <a:p>
            <a:pPr algn="ctr" fontAlgn="auto"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834" y="4012543"/>
            <a:ext cx="8915399" cy="2636832"/>
          </a:xfrm>
          <a:effectLst/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MD.ABDUL AHAD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Session 2018-19</a:t>
            </a:r>
          </a:p>
          <a:p>
            <a:r>
              <a:rPr lang="en-US" sz="2400" dirty="0">
                <a:solidFill>
                  <a:srgbClr val="FF0000"/>
                </a:solidFill>
              </a:rPr>
              <a:t>8th Batch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Department </a:t>
            </a:r>
            <a:r>
              <a:rPr lang="en-US" sz="2400">
                <a:solidFill>
                  <a:srgbClr val="FF0000"/>
                </a:solidFill>
              </a:rPr>
              <a:t>Of </a:t>
            </a:r>
            <a:r>
              <a:rPr lang="en-US" sz="2400" smtClean="0">
                <a:solidFill>
                  <a:srgbClr val="FF0000"/>
                </a:solidFill>
              </a:rPr>
              <a:t>Bangla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University Of </a:t>
            </a:r>
            <a:r>
              <a:rPr lang="en-US" sz="2400" dirty="0" err="1">
                <a:solidFill>
                  <a:srgbClr val="FF0000"/>
                </a:solidFill>
              </a:rPr>
              <a:t>Barishal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                                                                                                     01-June-2024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CommerceFl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80" y="1356437"/>
            <a:ext cx="9644441" cy="33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57984" y="373118"/>
            <a:ext cx="9034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3600" b="1" dirty="0">
                <a:solidFill>
                  <a:srgbClr val="00567A"/>
                </a:solidFill>
                <a:latin typeface="Arial" panose="020B0604020202020204" pitchFamily="34" charset="0"/>
              </a:rPr>
              <a:t>Making Business </a:t>
            </a:r>
            <a:r>
              <a:rPr lang="en-US" altLang="en-US" sz="3600" b="1" dirty="0" err="1">
                <a:solidFill>
                  <a:srgbClr val="00567A"/>
                </a:solidFill>
                <a:latin typeface="Arial" panose="020B0604020202020204" pitchFamily="34" charset="0"/>
              </a:rPr>
              <a:t>eCommerce</a:t>
            </a:r>
            <a:r>
              <a:rPr lang="en-US" altLang="en-US" sz="3600" b="1" dirty="0">
                <a:solidFill>
                  <a:srgbClr val="00567A"/>
                </a:solidFill>
                <a:latin typeface="Arial" panose="020B0604020202020204" pitchFamily="34" charset="0"/>
              </a:rPr>
              <a:t> a Reality</a:t>
            </a:r>
            <a:r>
              <a:rPr lang="en-US" altLang="en-US" sz="3600" dirty="0">
                <a:solidFill>
                  <a:srgbClr val="00567A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7400" y="5070737"/>
            <a:ext cx="7217031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 smtClean="0">
                <a:solidFill>
                  <a:srgbClr val="00567A"/>
                </a:solidFill>
                <a:latin typeface="Arial" panose="020B0604020202020204" pitchFamily="34" charset="0"/>
              </a:rPr>
              <a:t>Drive </a:t>
            </a: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transaction cost efficiencies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IT Managers of Fortune 100 companies rank this as among the top five areas to invest in over the next five years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Beta agreements have been signed by three Fortune 100 companies.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 smtClean="0">
                <a:solidFill>
                  <a:srgbClr val="00567A"/>
                </a:solidFill>
                <a:latin typeface="Arial" panose="020B0604020202020204" pitchFamily="34" charset="0"/>
              </a:rPr>
              <a:t>Automate financial processes and operations</a:t>
            </a:r>
            <a:endParaRPr lang="en-US" altLang="en-US" sz="1600" b="1" dirty="0">
              <a:solidFill>
                <a:srgbClr val="00567A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568" y="952498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9394032" y="569937"/>
            <a:ext cx="2833687" cy="6289674"/>
            <a:chOff x="3933" y="758"/>
            <a:chExt cx="1785" cy="34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" y="758"/>
              <a:ext cx="1266" cy="3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4420" y="2760"/>
              <a:ext cx="1152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4400" b="1" dirty="0">
                  <a:solidFill>
                    <a:schemeClr val="bg1"/>
                  </a:solidFill>
                </a:rPr>
                <a:t>F1000</a:t>
              </a:r>
              <a:endParaRPr lang="en-US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422" y="1175"/>
              <a:ext cx="1296" cy="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1" dirty="0">
                  <a:solidFill>
                    <a:schemeClr val="bg1"/>
                  </a:solidFill>
                </a:rPr>
                <a:t>MID-MARKET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933" y="3923"/>
              <a:ext cx="1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800" b="1" i="1">
                  <a:solidFill>
                    <a:srgbClr val="009900"/>
                  </a:solidFill>
                </a:rPr>
                <a:t>$4B Market</a:t>
              </a:r>
              <a:endParaRPr lang="en-US" altLang="en-US" sz="2800"/>
            </a:p>
          </p:txBody>
        </p:sp>
      </p:grp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3756119" y="1244602"/>
            <a:ext cx="4560265" cy="1404938"/>
            <a:chOff x="1872" y="590"/>
            <a:chExt cx="1640" cy="781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/>
            <a:stretch>
              <a:fillRect/>
            </a:stretch>
          </p:blipFill>
          <p:spPr bwMode="auto">
            <a:xfrm>
              <a:off x="1872" y="608"/>
              <a:ext cx="1640" cy="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920" y="590"/>
              <a:ext cx="1536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solidFill>
                    <a:schemeClr val="bg1"/>
                  </a:solidFill>
                </a:rPr>
                <a:t>Distributors</a:t>
              </a:r>
              <a:br>
                <a:rPr lang="en-US" altLang="en-US" sz="2400" b="1" dirty="0">
                  <a:solidFill>
                    <a:schemeClr val="bg1"/>
                  </a:solidFill>
                </a:rPr>
              </a:br>
              <a:r>
                <a:rPr lang="en-US" altLang="en-US" sz="2000" dirty="0" err="1">
                  <a:solidFill>
                    <a:schemeClr val="bg1"/>
                  </a:solidFill>
                </a:rPr>
                <a:t>Sirrius</a:t>
              </a:r>
              <a:r>
                <a:rPr lang="en-US" altLang="en-US" sz="2000" dirty="0">
                  <a:solidFill>
                    <a:schemeClr val="bg1"/>
                  </a:solidFill>
                </a:rPr>
                <a:t/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 err="1">
                  <a:solidFill>
                    <a:schemeClr val="bg1"/>
                  </a:solidFill>
                </a:rPr>
                <a:t>AvNet</a:t>
              </a:r>
              <a:r>
                <a:rPr lang="en-US" altLang="en-US" sz="2000" dirty="0">
                  <a:solidFill>
                    <a:schemeClr val="bg1"/>
                  </a:solidFill>
                </a:rPr>
                <a:t/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Support Net</a:t>
              </a:r>
              <a:endParaRPr lang="en-US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3723254" y="2670816"/>
            <a:ext cx="4854661" cy="1435628"/>
            <a:chOff x="1872" y="1344"/>
            <a:chExt cx="1728" cy="609"/>
          </a:xfrm>
        </p:grpSpPr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 b="36983"/>
            <a:stretch>
              <a:fillRect/>
            </a:stretch>
          </p:blipFill>
          <p:spPr bwMode="auto">
            <a:xfrm>
              <a:off x="1872" y="1353"/>
              <a:ext cx="1640" cy="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920" y="1344"/>
              <a:ext cx="1680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chemeClr val="bg1"/>
                  </a:solidFill>
                </a:rPr>
                <a:t>Strategic Partners</a:t>
              </a:r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2041" y="1560"/>
              <a:ext cx="45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IBM</a:t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ISS</a:t>
              </a: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2400" y="1546"/>
              <a:ext cx="8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Symantec</a:t>
              </a:r>
              <a:r>
                <a:rPr lang="en-US" altLang="en-US" sz="2000" dirty="0"/>
                <a:t/>
              </a:r>
              <a:br>
                <a:rPr lang="en-US" altLang="en-US" sz="2000" dirty="0"/>
              </a:br>
              <a:r>
                <a:rPr lang="en-US" altLang="en-US" sz="2000" dirty="0">
                  <a:solidFill>
                    <a:schemeClr val="bg1"/>
                  </a:solidFill>
                </a:rPr>
                <a:t>Tripwire</a:t>
              </a:r>
            </a:p>
          </p:txBody>
        </p:sp>
      </p:grp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3692103" y="4179094"/>
            <a:ext cx="4714610" cy="1317625"/>
            <a:chOff x="1872" y="1941"/>
            <a:chExt cx="1680" cy="830"/>
          </a:xfrm>
        </p:grpSpPr>
        <p:pic>
          <p:nvPicPr>
            <p:cNvPr id="18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 b="4372"/>
            <a:stretch>
              <a:fillRect/>
            </a:stretch>
          </p:blipFill>
          <p:spPr bwMode="auto">
            <a:xfrm>
              <a:off x="1872" y="1968"/>
              <a:ext cx="1640" cy="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1920" y="1941"/>
              <a:ext cx="15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b="1" dirty="0">
                  <a:solidFill>
                    <a:schemeClr val="bg1"/>
                  </a:solidFill>
                </a:rPr>
                <a:t>Independent</a:t>
              </a:r>
              <a:r>
                <a:rPr lang="en-US" altLang="en-US" sz="2000" dirty="0"/>
                <a:t> </a:t>
              </a:r>
              <a:r>
                <a:rPr lang="en-US" altLang="en-US" sz="2000" b="1" dirty="0">
                  <a:solidFill>
                    <a:schemeClr val="bg1"/>
                  </a:solidFill>
                </a:rPr>
                <a:t>Software</a:t>
              </a:r>
              <a:r>
                <a:rPr lang="en-US" altLang="en-US" sz="2000" b="1" dirty="0"/>
                <a:t> </a:t>
              </a:r>
              <a:r>
                <a:rPr lang="en-US" altLang="en-US" sz="2000" b="1" dirty="0">
                  <a:solidFill>
                    <a:schemeClr val="bg1"/>
                  </a:solidFill>
                </a:rPr>
                <a:t>Vendors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1920" y="2325"/>
              <a:ext cx="1632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JD Edwards</a:t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SAP     </a:t>
              </a:r>
              <a:r>
                <a:rPr lang="en-US" altLang="en-US" sz="2000" dirty="0" err="1">
                  <a:solidFill>
                    <a:schemeClr val="bg1"/>
                  </a:solidFill>
                </a:rPr>
                <a:t>Infinium</a:t>
              </a:r>
              <a:r>
                <a:rPr lang="en-US" alt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923632"/>
            <a:ext cx="758556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1" descr="acme_power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" y="3941604"/>
            <a:ext cx="2552893" cy="10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12"/>
          <p:cNvGrpSpPr>
            <a:grpSpLocks/>
          </p:cNvGrpSpPr>
          <p:nvPr/>
        </p:nvGrpSpPr>
        <p:grpSpPr bwMode="auto">
          <a:xfrm>
            <a:off x="405413" y="1863560"/>
            <a:ext cx="3766634" cy="1984444"/>
            <a:chOff x="-194" y="1392"/>
            <a:chExt cx="2477" cy="1084"/>
          </a:xfrm>
        </p:grpSpPr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92"/>
              <a:ext cx="1393" cy="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999" y="1579"/>
              <a:ext cx="1284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500" b="1" i="1" dirty="0">
                  <a:solidFill>
                    <a:schemeClr val="bg1"/>
                  </a:solidFill>
                </a:rPr>
                <a:t>INDIRECT</a:t>
              </a:r>
              <a:r>
                <a:rPr lang="en-US" altLang="en-US" sz="1500" b="1" i="1" dirty="0"/>
                <a:t> 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-194" y="2069"/>
              <a:ext cx="97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600" b="1" i="1" dirty="0">
                  <a:solidFill>
                    <a:srgbClr val="FF6600"/>
                  </a:solidFill>
                </a:rPr>
                <a:t>50%</a:t>
              </a:r>
              <a:endParaRPr lang="en-US" altLang="en-US" sz="3600" dirty="0"/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2289717" y="5099876"/>
            <a:ext cx="990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i="1" dirty="0">
                <a:solidFill>
                  <a:srgbClr val="FF6600"/>
                </a:solidFill>
              </a:rPr>
              <a:t>50%</a:t>
            </a:r>
            <a:endParaRPr lang="en-US" altLang="en-US" sz="3200" dirty="0"/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781536" y="1196013"/>
            <a:ext cx="2438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i="1" u="sng" dirty="0">
                <a:solidFill>
                  <a:srgbClr val="000000"/>
                </a:solidFill>
              </a:rPr>
              <a:t>Tomorrow</a:t>
            </a:r>
            <a:endParaRPr lang="en-US" altLang="en-US" sz="3600" b="1" u="sng" dirty="0">
              <a:solidFill>
                <a:srgbClr val="000000"/>
              </a:solidFill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807136" y="5762628"/>
            <a:ext cx="1866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DIRECT SALES</a:t>
            </a:r>
          </a:p>
        </p:txBody>
      </p:sp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89" y="3121074"/>
            <a:ext cx="1311724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3"/>
          <p:cNvSpPr txBox="1">
            <a:spLocks noChangeArrowheads="1"/>
          </p:cNvSpPr>
          <p:nvPr/>
        </p:nvSpPr>
        <p:spPr>
          <a:xfrm>
            <a:off x="1145475" y="293688"/>
            <a:ext cx="8404925" cy="4619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Go To Market Strategy</a:t>
            </a:r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862910"/>
              </p:ext>
            </p:extLst>
          </p:nvPr>
        </p:nvGraphicFramePr>
        <p:xfrm>
          <a:off x="999067" y="1720321"/>
          <a:ext cx="10008798" cy="303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4534340" imgH="1143405" progId="Excel.Sheet.8">
                  <p:embed/>
                </p:oleObj>
              </mc:Choice>
              <mc:Fallback>
                <p:oleObj name="Worksheet" r:id="rId3" imgW="4534340" imgH="1143405" progId="Excel.Sheet.8">
                  <p:embed/>
                  <p:pic>
                    <p:nvPicPr>
                      <p:cNvPr id="144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7" y="1720321"/>
                        <a:ext cx="10008798" cy="303794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761067" y="169333"/>
            <a:ext cx="8086725" cy="1066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Financial Overview</a:t>
            </a:r>
            <a:endParaRPr lang="en-US" altLang="en-US" sz="36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flipH="1">
            <a:off x="1146384" y="5384801"/>
            <a:ext cx="5914815" cy="1185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/>
            <a:r>
              <a:rPr lang="en-US" sz="3200" b="1" dirty="0">
                <a:solidFill>
                  <a:schemeClr val="bg1"/>
                </a:solidFill>
              </a:rPr>
              <a:t>Gross Profit </a:t>
            </a:r>
            <a:r>
              <a:rPr lang="en-US" sz="3200" b="1" dirty="0" smtClean="0">
                <a:solidFill>
                  <a:schemeClr val="bg1"/>
                </a:solidFill>
              </a:rPr>
              <a:t>67%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 eaLnBrk="0" fontAlgn="base" hangingPunct="0"/>
            <a:r>
              <a:rPr lang="en-US" sz="3200" b="1" dirty="0">
                <a:solidFill>
                  <a:schemeClr val="bg1"/>
                </a:solidFill>
              </a:rPr>
              <a:t>Net Earnings </a:t>
            </a:r>
            <a:r>
              <a:rPr lang="en-US" sz="3200" b="1" dirty="0" smtClean="0">
                <a:solidFill>
                  <a:schemeClr val="bg1"/>
                </a:solidFill>
              </a:rPr>
              <a:t>78%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999066" y="440267"/>
            <a:ext cx="10447867" cy="25230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 smtClean="0"/>
              <a:t>Deep understanding of the business model</a:t>
            </a:r>
          </a:p>
          <a:p>
            <a:pPr marL="285750" indent="-285750" algn="ctr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 smtClean="0"/>
              <a:t>Be prepared to discuss key assumptions</a:t>
            </a:r>
            <a:endParaRPr lang="en-US" alt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811866" y="4636892"/>
            <a:ext cx="934720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en-US" sz="2800" dirty="0" smtClean="0"/>
              <a:t>Expense analysis</a:t>
            </a:r>
          </a:p>
          <a:p>
            <a:pPr lvl="2">
              <a:lnSpc>
                <a:spcPct val="80000"/>
              </a:lnSpc>
            </a:pPr>
            <a:r>
              <a:rPr lang="en-US" altLang="en-US" sz="2800" dirty="0" smtClean="0"/>
              <a:t>Validate with comparable companies, as available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 smtClean="0"/>
              <a:t>Other (capital equipment, A/R, Inventory &amp; A/P turnover)</a:t>
            </a:r>
            <a:endParaRPr lang="en-US" altLang="en-US" sz="2800" dirty="0"/>
          </a:p>
        </p:txBody>
      </p:sp>
      <p:pic>
        <p:nvPicPr>
          <p:cNvPr id="5" name="Picture 19" descr="corp_data_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0" y="2963333"/>
            <a:ext cx="1987214" cy="29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529442" y="3030242"/>
            <a:ext cx="8558522" cy="1606650"/>
            <a:chOff x="2280" y="1248"/>
            <a:chExt cx="2830" cy="648"/>
          </a:xfrm>
        </p:grpSpPr>
        <p:pic>
          <p:nvPicPr>
            <p:cNvPr id="7" name="Picture 21" descr="corp_data_badpres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" y="1248"/>
              <a:ext cx="2830" cy="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2585" y="1440"/>
              <a:ext cx="2314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b="1" i="1" dirty="0" smtClean="0"/>
                <a:t>l</a:t>
              </a:r>
              <a:endParaRPr lang="en-US" altLang="en-US" b="1" i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3092858" y="3234267"/>
            <a:ext cx="6051141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Revenue analysis – market penetration and timing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Top-down (supportable percentages)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Bottom-up (pipeline, revenue by customers, validation)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Explain Digital Marketing In 1 Minute Animated Explainer Video  Mango Animate Templates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728" y="0"/>
            <a:ext cx="10362272" cy="4616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697" y="6098960"/>
            <a:ext cx="3595456" cy="64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Marketing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6615" y="226050"/>
            <a:ext cx="4951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800" dirty="0" smtClean="0">
                <a:solidFill>
                  <a:srgbClr val="00B050"/>
                </a:solidFill>
                <a:latin typeface="Times" panose="02020603050405020304" pitchFamily="18" charset="0"/>
              </a:rPr>
              <a:t>Future Timeline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929758" y="1241750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March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2023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7016" y="2480046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March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2024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898692" y="3531659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August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2025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896615" y="4714964"/>
            <a:ext cx="1253067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July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2026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03067" y="1171263"/>
            <a:ext cx="2590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Marketing Efforts for AEDI</a:t>
            </a:r>
            <a:endParaRPr lang="en-US" altLang="en-US" sz="2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64000" y="4714964"/>
            <a:ext cx="2590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Marketing Efforts for AEDI</a:t>
            </a:r>
            <a:endParaRPr lang="en-US" altLang="en-US" sz="2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953000" y="3648075"/>
            <a:ext cx="40386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strategic product development 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6501258" y="2505858"/>
            <a:ext cx="4114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Elevate marketing of DD </a:t>
            </a:r>
            <a:b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to achieve sales goals</a:t>
            </a:r>
            <a:endParaRPr lang="en-US" altLang="en-US" sz="2200" b="1" dirty="0">
              <a:solidFill>
                <a:srgbClr val="000000"/>
              </a:solidFill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041399" y="5918126"/>
            <a:ext cx="1312334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July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2028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768600" y="5937984"/>
            <a:ext cx="3886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Close A-round</a:t>
            </a:r>
          </a:p>
        </p:txBody>
      </p:sp>
    </p:spTree>
    <p:extLst>
      <p:ext uri="{BB962C8B-B14F-4D97-AF65-F5344CB8AC3E}">
        <p14:creationId xmlns:p14="http://schemas.microsoft.com/office/powerpoint/2010/main" val="5856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ac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6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8230" y="5548544"/>
            <a:ext cx="4341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" y="0"/>
            <a:ext cx="12058835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</TotalTime>
  <Words>186</Words>
  <Application>Microsoft Office PowerPoint</Application>
  <PresentationFormat>Widescreen</PresentationFormat>
  <Paragraphs>51</Paragraphs>
  <Slides>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Century Gothic</vt:lpstr>
      <vt:lpstr>Times</vt:lpstr>
      <vt:lpstr>Times New Roman</vt:lpstr>
      <vt:lpstr>Verdana</vt:lpstr>
      <vt:lpstr>Wingdings</vt:lpstr>
      <vt:lpstr>Wingdings 3</vt:lpstr>
      <vt:lpstr>Wisp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Marketing Plan Marketing Dynamics</dc:title>
  <dc:creator>Abdul Ahad</dc:creator>
  <cp:lastModifiedBy>Abdul Ahad</cp:lastModifiedBy>
  <cp:revision>14</cp:revision>
  <dcterms:created xsi:type="dcterms:W3CDTF">2024-06-01T16:14:19Z</dcterms:created>
  <dcterms:modified xsi:type="dcterms:W3CDTF">2024-06-05T08:28:47Z</dcterms:modified>
</cp:coreProperties>
</file>